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  <p:sldMasterId id="2147484040" r:id="rId3"/>
  </p:sldMasterIdLst>
  <p:notesMasterIdLst>
    <p:notesMasterId r:id="rId36"/>
  </p:notesMasterIdLst>
  <p:handoutMasterIdLst>
    <p:handoutMasterId r:id="rId37"/>
  </p:handoutMasterIdLst>
  <p:sldIdLst>
    <p:sldId id="700" r:id="rId4"/>
    <p:sldId id="896" r:id="rId5"/>
    <p:sldId id="901" r:id="rId6"/>
    <p:sldId id="256" r:id="rId7"/>
    <p:sldId id="907" r:id="rId8"/>
    <p:sldId id="897" r:id="rId9"/>
    <p:sldId id="898" r:id="rId10"/>
    <p:sldId id="971" r:id="rId11"/>
    <p:sldId id="911" r:id="rId12"/>
    <p:sldId id="972" r:id="rId13"/>
    <p:sldId id="929" r:id="rId14"/>
    <p:sldId id="961" r:id="rId15"/>
    <p:sldId id="973" r:id="rId16"/>
    <p:sldId id="918" r:id="rId17"/>
    <p:sldId id="974" r:id="rId18"/>
    <p:sldId id="975" r:id="rId19"/>
    <p:sldId id="950" r:id="rId20"/>
    <p:sldId id="955" r:id="rId21"/>
    <p:sldId id="978" r:id="rId22"/>
    <p:sldId id="979" r:id="rId23"/>
    <p:sldId id="980" r:id="rId24"/>
    <p:sldId id="981" r:id="rId25"/>
    <p:sldId id="807" r:id="rId26"/>
    <p:sldId id="903" r:id="rId27"/>
    <p:sldId id="906" r:id="rId28"/>
    <p:sldId id="905" r:id="rId29"/>
    <p:sldId id="922" r:id="rId30"/>
    <p:sldId id="924" r:id="rId31"/>
    <p:sldId id="936" r:id="rId32"/>
    <p:sldId id="944" r:id="rId33"/>
    <p:sldId id="928" r:id="rId34"/>
    <p:sldId id="948" r:id="rId35"/>
  </p:sldIdLst>
  <p:sldSz cx="12192000" cy="6858000"/>
  <p:notesSz cx="6786563" cy="992346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6"/>
            <p14:sldId id="901"/>
            <p14:sldId id="256"/>
            <p14:sldId id="907"/>
            <p14:sldId id="897"/>
            <p14:sldId id="898"/>
            <p14:sldId id="971"/>
            <p14:sldId id="911"/>
            <p14:sldId id="972"/>
            <p14:sldId id="929"/>
            <p14:sldId id="961"/>
            <p14:sldId id="973"/>
            <p14:sldId id="918"/>
            <p14:sldId id="974"/>
            <p14:sldId id="975"/>
            <p14:sldId id="950"/>
            <p14:sldId id="955"/>
            <p14:sldId id="978"/>
            <p14:sldId id="979"/>
            <p14:sldId id="980"/>
            <p14:sldId id="981"/>
            <p14:sldId id="807"/>
            <p14:sldId id="903"/>
            <p14:sldId id="906"/>
            <p14:sldId id="905"/>
            <p14:sldId id="922"/>
            <p14:sldId id="924"/>
            <p14:sldId id="936"/>
            <p14:sldId id="944"/>
            <p14:sldId id="928"/>
            <p14:sldId id="9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C20024"/>
    <a:srgbClr val="FF64FF"/>
    <a:srgbClr val="62A4D3"/>
    <a:srgbClr val="E8D2D1"/>
    <a:srgbClr val="F2DCDB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64774" autoAdjust="0"/>
  </p:normalViewPr>
  <p:slideViewPr>
    <p:cSldViewPr snapToGrid="0" snapToObjects="1">
      <p:cViewPr varScale="1">
        <p:scale>
          <a:sx n="114" d="100"/>
          <a:sy n="114" d="100"/>
        </p:scale>
        <p:origin x="714" y="84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10/20/2022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" y="744538"/>
            <a:ext cx="6615113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657" y="4713645"/>
            <a:ext cx="542925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slide, we said that the switching harmonics vary with the duty cycle.</a:t>
            </a:r>
          </a:p>
          <a:p>
            <a:r>
              <a:rPr lang="en-US" dirty="0"/>
              <a:t> We introduce an independent control parameter, switching frequency, to control WPT power and keep it constant under any modulation.</a:t>
            </a:r>
          </a:p>
          <a:p>
            <a:r>
              <a:rPr lang="en-US" dirty="0"/>
              <a:t>The gain characteristics of the WPT system are shown; we can change the gain of the WPT system by switching frequency.</a:t>
            </a:r>
          </a:p>
          <a:p>
            <a:r>
              <a:rPr lang="en-US" dirty="0"/>
              <a:t>Switching frequency does not affect the motor operation since the motor time constant is large. </a:t>
            </a:r>
          </a:p>
          <a:p>
            <a:r>
              <a:rPr lang="en-US" dirty="0"/>
              <a:t>By applying appropriate frequency, we keep the WPT power independent of the duty cycle.</a:t>
            </a:r>
          </a:p>
          <a:p>
            <a:r>
              <a:rPr lang="en-US" dirty="0"/>
              <a:t>The switching signals, output voltage, and current waveforms are shown here. </a:t>
            </a:r>
          </a:p>
          <a:p>
            <a:r>
              <a:rPr lang="en-US" dirty="0"/>
              <a:t>The WPT system has lower ratings than the motor, and the current is much smaller than the motor current. </a:t>
            </a:r>
          </a:p>
          <a:p>
            <a:r>
              <a:rPr lang="en-US" dirty="0"/>
              <a:t>Therefore, the converter current does not look completely different from the motor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3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1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6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21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44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7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idea is revealed here.  </a:t>
            </a:r>
          </a:p>
          <a:p>
            <a:endParaRPr lang="en-US" dirty="0"/>
          </a:p>
          <a:p>
            <a:r>
              <a:rPr lang="en-US" dirty="0"/>
              <a:t>Real-time control of the switching frequency to keep the magnitude constant.</a:t>
            </a:r>
          </a:p>
          <a:p>
            <a:endParaRPr lang="en-US" dirty="0"/>
          </a:p>
          <a:p>
            <a:r>
              <a:rPr lang="en-US" dirty="0"/>
              <a:t> The switching component magnitudes change over a fundamental frequency in each operation point. </a:t>
            </a:r>
          </a:p>
          <a:p>
            <a:endParaRPr lang="en-US" dirty="0"/>
          </a:p>
          <a:p>
            <a:r>
              <a:rPr lang="en-US" dirty="0"/>
              <a:t>Therefore, we can calculate the carrier phase shift value for each switching interval before applying the PWMs.</a:t>
            </a:r>
          </a:p>
          <a:p>
            <a:endParaRPr lang="en-US" dirty="0"/>
          </a:p>
          <a:p>
            <a:r>
              <a:rPr lang="en-US" dirty="0"/>
              <a:t> And we achieve a constant magnitude at the WPT system. </a:t>
            </a:r>
          </a:p>
          <a:p>
            <a:endParaRPr lang="en-US" dirty="0"/>
          </a:p>
          <a:p>
            <a:r>
              <a:rPr lang="en-US" dirty="0"/>
              <a:t>The carrier phase shift can be calculated by Fourier series and phasor domain sum, as seen in these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3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these conditions, also we have some restrictions.</a:t>
            </a:r>
          </a:p>
          <a:p>
            <a:endParaRPr lang="en-US" dirty="0"/>
          </a:p>
          <a:p>
            <a:r>
              <a:rPr lang="en-US" dirty="0"/>
              <a:t>Since the duty cycle at any time is dependent the motor modulation, so SPWM, We cannot achieve some voltages. </a:t>
            </a:r>
          </a:p>
          <a:p>
            <a:endParaRPr lang="en-US" dirty="0"/>
          </a:p>
          <a:p>
            <a:r>
              <a:rPr lang="en-US" dirty="0"/>
              <a:t>These figures draw the maximum and minimum voltage gains for several modulation indexes. </a:t>
            </a:r>
          </a:p>
          <a:p>
            <a:endParaRPr lang="en-US" dirty="0"/>
          </a:p>
          <a:p>
            <a:r>
              <a:rPr lang="en-US" dirty="0"/>
              <a:t>Maximum voltages actually correspond to 180-degree carrier phase shift, while minimum voltage corresponds to 0 degrees. </a:t>
            </a:r>
          </a:p>
          <a:p>
            <a:endParaRPr lang="en-US" dirty="0"/>
          </a:p>
          <a:p>
            <a:r>
              <a:rPr lang="en-US" dirty="0"/>
              <a:t>As can be observed graphically, we can achieve a 0.43 gain over a fundamental frequency for every modulation index below 0.85. </a:t>
            </a:r>
          </a:p>
          <a:p>
            <a:endParaRPr lang="en-US" dirty="0"/>
          </a:p>
          <a:p>
            <a:r>
              <a:rPr lang="en-US" dirty="0"/>
              <a:t>To avoid low-frequency fluctuation, we can restrict our modulation index.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1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0689" y="4713645"/>
            <a:ext cx="5429250" cy="44655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4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83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52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13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6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4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ratings are presented here. </a:t>
            </a:r>
          </a:p>
          <a:p>
            <a:endParaRPr lang="en-US" dirty="0"/>
          </a:p>
          <a:p>
            <a:r>
              <a:rPr lang="en-US" dirty="0"/>
              <a:t>Before the design stage of the WPT system, the DC-link voltage and duty cycle limits are important. </a:t>
            </a:r>
          </a:p>
          <a:p>
            <a:endParaRPr lang="en-US" dirty="0"/>
          </a:p>
          <a:p>
            <a:r>
              <a:rPr lang="en-US" dirty="0"/>
              <a:t>The duty cycle is limited between 0.15 and 0.85, which means that the minimum voltage at the switching frequency is 40V. </a:t>
            </a:r>
          </a:p>
          <a:p>
            <a:r>
              <a:rPr lang="en-US" dirty="0"/>
              <a:t>The maximum voltage is reached at D=0.5, which gives 90V. </a:t>
            </a:r>
          </a:p>
          <a:p>
            <a:endParaRPr lang="en-US" dirty="0"/>
          </a:p>
          <a:p>
            <a:r>
              <a:rPr lang="en-US" dirty="0"/>
              <a:t>Therefore, the WPT system should give the desired power for these input variations, which is compensated by frequency control. </a:t>
            </a:r>
          </a:p>
          <a:p>
            <a:endParaRPr lang="en-US" dirty="0"/>
          </a:p>
          <a:p>
            <a:r>
              <a:rPr lang="en-US" dirty="0"/>
              <a:t>Coupling and quality factors are design parameters, and we can calculate the parameters as given.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6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block diagram of a conventional IPT system. </a:t>
            </a:r>
          </a:p>
          <a:p>
            <a:endParaRPr lang="en-US" dirty="0"/>
          </a:p>
          <a:p>
            <a:r>
              <a:rPr lang="en-US" dirty="0"/>
              <a:t>We have a high-frequency converter that generates a square wave voltage/current waveform. </a:t>
            </a:r>
          </a:p>
          <a:p>
            <a:endParaRPr lang="en-US" dirty="0"/>
          </a:p>
          <a:p>
            <a:r>
              <a:rPr lang="en-US" dirty="0"/>
              <a:t>Without compensation, the coupled inductors have a large leakage inductance, which inherently causes a low power factor. </a:t>
            </a:r>
          </a:p>
          <a:p>
            <a:endParaRPr lang="en-US" dirty="0"/>
          </a:p>
          <a:p>
            <a:r>
              <a:rPr lang="en-US" dirty="0"/>
              <a:t>We can use series or parallel capacitors to compensate for the leakage inductance.</a:t>
            </a:r>
          </a:p>
          <a:p>
            <a:endParaRPr lang="en-US" dirty="0"/>
          </a:p>
          <a:p>
            <a:r>
              <a:rPr lang="en-US" dirty="0"/>
              <a:t> The capacitors and coupled inductance create a resonant structure. Then, only the fundamental sinusoidal signal passes through the coupled coils. </a:t>
            </a:r>
          </a:p>
          <a:p>
            <a:endParaRPr lang="en-US" dirty="0"/>
          </a:p>
          <a:p>
            <a:r>
              <a:rPr lang="en-US" dirty="0"/>
              <a:t>The transmitted sinusoidal wave is rectified, and a ripple within DC exists. </a:t>
            </a:r>
          </a:p>
          <a:p>
            <a:endParaRPr lang="en-US" dirty="0"/>
          </a:p>
          <a:p>
            <a:r>
              <a:rPr lang="en-US" dirty="0"/>
              <a:t>The output capacitance and inductance filter out the ripple, and we achieve a DC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24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6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and measured values are presented here. </a:t>
            </a:r>
          </a:p>
          <a:p>
            <a:endParaRPr lang="en-US" dirty="0"/>
          </a:p>
          <a:p>
            <a:r>
              <a:rPr lang="en-US" dirty="0"/>
              <a:t>The WPT system is tested for different duty cycles and switching frequencies. </a:t>
            </a:r>
          </a:p>
          <a:p>
            <a:endParaRPr lang="en-US" dirty="0"/>
          </a:p>
          <a:p>
            <a:r>
              <a:rPr lang="en-US" dirty="0"/>
              <a:t>The contour of the output power over the duty cycle and switching frequency is plotted. </a:t>
            </a:r>
          </a:p>
          <a:p>
            <a:endParaRPr lang="en-US" dirty="0"/>
          </a:p>
          <a:p>
            <a:r>
              <a:rPr lang="en-US" dirty="0"/>
              <a:t>We can observe iso-power lines.  We choose the outer iso-power line, which can supply the desired power under any given duty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73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6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9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6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892394"/>
          </a:xfrm>
        </p:spPr>
        <p:txBody>
          <a:bodyPr>
            <a:normAutofit/>
          </a:bodyPr>
          <a:lstStyle/>
          <a:p>
            <a:r>
              <a:rPr lang="en-US" dirty="0"/>
              <a:t>Our focus is on contactless slip rings. </a:t>
            </a:r>
          </a:p>
          <a:p>
            <a:r>
              <a:rPr lang="en-US" dirty="0"/>
              <a:t>Here, we have a representation of conventional contactless slip rings. </a:t>
            </a:r>
          </a:p>
          <a:p>
            <a:r>
              <a:rPr lang="en-US" dirty="0"/>
              <a:t>The common trait of these contactless slip rings; we have a motor drive system to achieve rotating load. </a:t>
            </a:r>
          </a:p>
          <a:p>
            <a:r>
              <a:rPr lang="en-US" dirty="0"/>
              <a:t>Inductive power transfer systems, a type of WPT system,  are commonly used in such systems since they give a moderate transfer distance and higher efficiency. </a:t>
            </a:r>
          </a:p>
          <a:p>
            <a:r>
              <a:rPr lang="en-US" dirty="0"/>
              <a:t>IPT systems have four main parts: High-frequency converter, Transmitter, receiver, and high-frequency rectifier. </a:t>
            </a:r>
          </a:p>
          <a:p>
            <a:r>
              <a:rPr lang="en-US" dirty="0"/>
              <a:t>So, conventional contactless slip rings have two converters. </a:t>
            </a:r>
          </a:p>
          <a:p>
            <a:r>
              <a:rPr lang="en-US" dirty="0"/>
              <a:t>One of both is the converter of the motor drive.</a:t>
            </a:r>
          </a:p>
          <a:p>
            <a:r>
              <a:rPr lang="en-US" dirty="0"/>
              <a:t>Another is the high-frequency converter of the WPT system. </a:t>
            </a:r>
          </a:p>
          <a:p>
            <a:r>
              <a:rPr lang="en-US" dirty="0"/>
              <a:t>The motor drive also generates high-frequency switching components at the output, but the motor filters these components out. </a:t>
            </a:r>
          </a:p>
          <a:p>
            <a:r>
              <a:rPr lang="en-US" dirty="0"/>
              <a:t>A low-frequency modulating signal is used to drive the motor. </a:t>
            </a:r>
          </a:p>
          <a:p>
            <a:r>
              <a:rPr lang="en-US" dirty="0"/>
              <a:t>WPT converter generates high-frequency square waves, and Tx and Rx generally have band-pass filter characteristics. </a:t>
            </a:r>
          </a:p>
          <a:p>
            <a:r>
              <a:rPr lang="en-US" dirty="0"/>
              <a:t>Therefore,  it only allows the desired high-frequency components to pass through.</a:t>
            </a:r>
          </a:p>
          <a:p>
            <a:r>
              <a:rPr lang="en-US" dirty="0"/>
              <a:t>Consequently, we have two converters in this system, which increase cost and complexity and decrease reliability.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proposed system, the WPT system is excited by the motor drive’s high-frequency switching components. </a:t>
            </a:r>
          </a:p>
          <a:p>
            <a:endParaRPr lang="en-US" dirty="0"/>
          </a:p>
          <a:p>
            <a:r>
              <a:rPr lang="en-US" dirty="0"/>
              <a:t>Since the WPT system behaves like a band-pass filter, we do not observe the low-frequency modulating current. </a:t>
            </a:r>
          </a:p>
          <a:p>
            <a:endParaRPr lang="en-US" dirty="0"/>
          </a:p>
          <a:p>
            <a:r>
              <a:rPr lang="en-US" dirty="0"/>
              <a:t>Therefore, a separate WPT converter is no longer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74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12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me start with DC motor drives.</a:t>
            </a:r>
          </a:p>
          <a:p>
            <a:r>
              <a:rPr lang="en-US" dirty="0"/>
              <a:t> In DC motor drives, we use a voltage source full-bridge converter, which is commonly used since it provides four-quadrant operation.  </a:t>
            </a:r>
          </a:p>
          <a:p>
            <a:r>
              <a:rPr lang="en-US" dirty="0"/>
              <a:t>Since it is a voltage source converter, we can connect the WPT system in parallel, as shown in this figure. </a:t>
            </a:r>
          </a:p>
          <a:p>
            <a:r>
              <a:rPr lang="en-US" dirty="0"/>
              <a:t>Bi-polar PWM schemes are proffered as a PWM method, where SA and SB’ have the same signals. </a:t>
            </a:r>
          </a:p>
          <a:p>
            <a:r>
              <a:rPr lang="en-US" dirty="0"/>
              <a:t>The PWM signals are shown here; we change the DC voltage at the output by varying duty cycles. </a:t>
            </a:r>
          </a:p>
          <a:p>
            <a:r>
              <a:rPr lang="en-US" dirty="0"/>
              <a:t>According to the duty cycle, the DC and switching harmonics are shown here.  </a:t>
            </a:r>
          </a:p>
          <a:p>
            <a:r>
              <a:rPr lang="en-US" dirty="0"/>
              <a:t>The duty cycle is changed to adjust the DC voltage; however, switching harmonics also vary. </a:t>
            </a:r>
          </a:p>
          <a:p>
            <a:r>
              <a:rPr lang="en-US" dirty="0"/>
              <a:t>However, we want to use these harmonics in the WPT system; therefore, the variation is compensated.</a:t>
            </a:r>
          </a:p>
          <a:p>
            <a:r>
              <a:rPr lang="en-US" dirty="0"/>
              <a:t>Further, we should limit our duty cycles since the switching harmonics approach 0 near the duty cycle is 0 or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8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2D3D-5F9E-4840-B696-FE6BD2DC3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78E4-7180-4EAC-A850-C07CE8B86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1541-CCE2-484D-AD31-67602283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BE10-9D9F-4B7B-95CC-EECC3455423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01AA-B8E3-483B-AC9B-74AF6DF7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D10B-42EC-4B31-9037-B8EE51B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19B1-3D30-4B2A-AE3D-C3DFF6656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9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3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endParaRPr lang="en-US" sz="2000" b="0" dirty="0">
              <a:latin typeface="Calibri (Headings)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  <p:sldLayoutId id="2147484043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AC7661-419A-4ECC-B554-3F6C189F7926}"/>
              </a:ext>
            </a:extLst>
          </p:cNvPr>
          <p:cNvSpPr txBox="1">
            <a:spLocks/>
          </p:cNvSpPr>
          <p:nvPr userDrawn="1"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47A0E3-5F64-4E5C-9677-A332504B4411}"/>
              </a:ext>
            </a:extLst>
          </p:cNvPr>
          <p:cNvSpPr txBox="1">
            <a:spLocks/>
          </p:cNvSpPr>
          <p:nvPr userDrawn="1"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25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10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430.png"/><Relationship Id="rId15" Type="http://schemas.openxmlformats.org/officeDocument/2006/relationships/image" Target="../media/image530.png"/><Relationship Id="rId10" Type="http://schemas.openxmlformats.org/officeDocument/2006/relationships/image" Target="../media/image74.png"/><Relationship Id="rId4" Type="http://schemas.openxmlformats.org/officeDocument/2006/relationships/image" Target="../media/image420.png"/><Relationship Id="rId9" Type="http://schemas.openxmlformats.org/officeDocument/2006/relationships/image" Target="../media/image73.png"/><Relationship Id="rId1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and Wired  Power Transfer System with a Single Converter/Inverter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2" name="Subtitle 2"/>
          <p:cNvSpPr txBox="1">
            <a:spLocks/>
          </p:cNvSpPr>
          <p:nvPr/>
        </p:nvSpPr>
        <p:spPr>
          <a:xfrm>
            <a:off x="795477" y="320978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Enes Ayaz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aseline="30000" dirty="0">
                <a:solidFill>
                  <a:sysClr val="windowText" lastClr="000000"/>
                </a:solidFill>
                <a:latin typeface="+mj-lt"/>
              </a:rPr>
              <a:t>20/10/2022</a:t>
            </a: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5492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0"/>
          <a:stretch/>
        </p:blipFill>
        <p:spPr>
          <a:xfrm>
            <a:off x="2132950" y="1245350"/>
            <a:ext cx="7926100" cy="23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9" y="3471565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8585983" y="3657371"/>
            <a:ext cx="2988521" cy="2382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C489C-BE04-4CBE-929D-3783281F4A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3"/>
          <a:stretch/>
        </p:blipFill>
        <p:spPr>
          <a:xfrm>
            <a:off x="4452358" y="3429000"/>
            <a:ext cx="3407927" cy="1456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4C27D-48B1-4892-89BC-FF67D94DC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23"/>
          <a:stretch/>
        </p:blipFill>
        <p:spPr>
          <a:xfrm>
            <a:off x="4452358" y="4944245"/>
            <a:ext cx="3407928" cy="145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75A45-8F53-4584-940C-217805F10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954" y="5214902"/>
            <a:ext cx="1794618" cy="71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07FB4-7C3A-4818-A184-F8B51F1B1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213" y="3705472"/>
            <a:ext cx="1794617" cy="7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Concurrent Operation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32A51-552A-4067-8D84-BEA03141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98" y="1288688"/>
            <a:ext cx="5828372" cy="2451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FE495-4558-4A1B-A165-8E06AE5EB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314" y="3819971"/>
            <a:ext cx="6395368" cy="25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6" r="10195"/>
          <a:stretch/>
        </p:blipFill>
        <p:spPr>
          <a:xfrm>
            <a:off x="59155" y="3117463"/>
            <a:ext cx="3554585" cy="2936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41" y="2235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740" y="4026321"/>
            <a:ext cx="3988384" cy="17240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42417" y="2275374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E84A0B-5ECE-4B65-9E4F-882A2D894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54" t="8967" r="5672"/>
          <a:stretch/>
        </p:blipFill>
        <p:spPr>
          <a:xfrm>
            <a:off x="2943654" y="1333967"/>
            <a:ext cx="2250283" cy="2044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EBAC8C-6578-4440-9AD5-45312A485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80" y="1417638"/>
            <a:ext cx="2446828" cy="183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/>
              <p:nvPr/>
            </p:nvSpPr>
            <p:spPr>
              <a:xfrm>
                <a:off x="729241" y="6054064"/>
                <a:ext cx="2038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41" y="6054064"/>
                <a:ext cx="2038829" cy="369332"/>
              </a:xfrm>
              <a:prstGeom prst="rect">
                <a:avLst/>
              </a:prstGeom>
              <a:blipFill>
                <a:blip r:embed="rId7"/>
                <a:stretch>
                  <a:fillRect r="-329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218D32-6009-45B2-A37C-1143CC4B1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953" y="999077"/>
            <a:ext cx="6022568" cy="2773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BBB13-D06D-4205-9349-95785E33D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971" y="4523279"/>
            <a:ext cx="3405550" cy="1362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55D481-C440-45B0-B938-6A153DF95432}"/>
              </a:ext>
            </a:extLst>
          </p:cNvPr>
          <p:cNvSpPr/>
          <p:nvPr/>
        </p:nvSpPr>
        <p:spPr>
          <a:xfrm>
            <a:off x="3768695" y="4751462"/>
            <a:ext cx="3988384" cy="90585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41F83-8D12-4BEC-BA43-A32EDC051F80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7757079" y="5204389"/>
            <a:ext cx="587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494274-A500-4FCA-9192-0FC5CB011802}"/>
              </a:ext>
            </a:extLst>
          </p:cNvPr>
          <p:cNvCxnSpPr>
            <a:cxnSpLocks/>
          </p:cNvCxnSpPr>
          <p:nvPr/>
        </p:nvCxnSpPr>
        <p:spPr>
          <a:xfrm flipV="1">
            <a:off x="9109817" y="4443813"/>
            <a:ext cx="0" cy="64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F3CDCB-E0AC-4C90-9890-1B09F9F07514}"/>
              </a:ext>
            </a:extLst>
          </p:cNvPr>
          <p:cNvSpPr txBox="1"/>
          <p:nvPr/>
        </p:nvSpPr>
        <p:spPr>
          <a:xfrm>
            <a:off x="8094470" y="3904753"/>
            <a:ext cx="3554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is no transferred power at some time points if only side band exist</a:t>
            </a:r>
          </a:p>
        </p:txBody>
      </p:sp>
    </p:spTree>
    <p:extLst>
      <p:ext uri="{BB962C8B-B14F-4D97-AF65-F5344CB8AC3E}">
        <p14:creationId xmlns:p14="http://schemas.microsoft.com/office/powerpoint/2010/main" val="297420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41" y="2235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Carrier Phase Shift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FA5AB0-4108-43BC-859C-80B079BC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2" y="4323559"/>
            <a:ext cx="3699229" cy="1607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7A147-F9DC-40A2-ABE4-B7463D69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413" y="3496733"/>
            <a:ext cx="6657975" cy="268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17654-409E-40DF-8BA6-589B9036B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1"/>
          <a:stretch/>
        </p:blipFill>
        <p:spPr>
          <a:xfrm>
            <a:off x="8923494" y="1776419"/>
            <a:ext cx="3242506" cy="1406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4CDFE2-9B65-41C9-A1F1-982D13DEF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6"/>
          <a:stretch/>
        </p:blipFill>
        <p:spPr>
          <a:xfrm>
            <a:off x="5391353" y="1776419"/>
            <a:ext cx="3204770" cy="13622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D800E-5B35-4B1F-A7F7-9ACAC5A90599}"/>
              </a:ext>
            </a:extLst>
          </p:cNvPr>
          <p:cNvCxnSpPr>
            <a:cxnSpLocks/>
          </p:cNvCxnSpPr>
          <p:nvPr/>
        </p:nvCxnSpPr>
        <p:spPr>
          <a:xfrm>
            <a:off x="8301401" y="2387367"/>
            <a:ext cx="628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8FD8B-9977-45D9-A0A5-E940E35C6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340" y="1366517"/>
            <a:ext cx="2834013" cy="24523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6F883F-160A-4391-9AA4-C88EE4385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0" y="1439539"/>
            <a:ext cx="2531340" cy="22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Primary Side Voltage Control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281EB-F0EA-4CD0-B429-DC83059B5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4"/>
          <a:stretch/>
        </p:blipFill>
        <p:spPr>
          <a:xfrm>
            <a:off x="4914019" y="1417638"/>
            <a:ext cx="2401797" cy="1083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EB800-5FDE-4249-BB4F-C6FD0E146F0C}"/>
              </a:ext>
            </a:extLst>
          </p:cNvPr>
          <p:cNvCxnSpPr>
            <a:cxnSpLocks/>
          </p:cNvCxnSpPr>
          <p:nvPr/>
        </p:nvCxnSpPr>
        <p:spPr>
          <a:xfrm>
            <a:off x="3503824" y="2709852"/>
            <a:ext cx="470019" cy="1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9650D-231A-4C3C-A32D-8B5876E1AD22}"/>
              </a:ext>
            </a:extLst>
          </p:cNvPr>
          <p:cNvCxnSpPr>
            <a:cxnSpLocks/>
          </p:cNvCxnSpPr>
          <p:nvPr/>
        </p:nvCxnSpPr>
        <p:spPr>
          <a:xfrm>
            <a:off x="7695650" y="2633183"/>
            <a:ext cx="78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19874A5-8E4C-4D20-9289-79C7ED3D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74" y="1630718"/>
            <a:ext cx="3537598" cy="2335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E8E83-5E15-4A17-9027-3EE0172C1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989" y="1417638"/>
            <a:ext cx="3468193" cy="2761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38EC32-FA31-416E-810E-F149F4755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327" y="2473550"/>
            <a:ext cx="39243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D7EC7-E2EB-4FBD-A245-C57A57D48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"/>
          <a:stretch/>
        </p:blipFill>
        <p:spPr>
          <a:xfrm>
            <a:off x="3537598" y="4399615"/>
            <a:ext cx="5429489" cy="19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 Voltage Regulation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84841-4BE9-49AC-ADB7-FC36C45B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13" y="2071687"/>
            <a:ext cx="4010025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6F4A5-0B93-4D25-B601-610D7ED0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269" y="1567466"/>
            <a:ext cx="41719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5B897-584B-441C-A3A2-7CD0DD2B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281" y="3393694"/>
            <a:ext cx="3971925" cy="1657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B96C6F-8469-4F0B-A5AD-301772B3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52576"/>
            <a:ext cx="3468193" cy="27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1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Low-frequency Ripple at the Output Voltage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9B021-4828-477B-A5A6-FE2C7AFC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6" b="4158"/>
          <a:stretch/>
        </p:blipFill>
        <p:spPr>
          <a:xfrm>
            <a:off x="3039899" y="1788206"/>
            <a:ext cx="6558887" cy="164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35CD2-AB85-4FD3-B237-A57D0D41B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49"/>
          <a:stretch/>
        </p:blipFill>
        <p:spPr>
          <a:xfrm>
            <a:off x="3108266" y="3901001"/>
            <a:ext cx="5600700" cy="22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36" y="1417638"/>
            <a:ext cx="3771324" cy="2935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9750"/>
          <a:stretch/>
        </p:blipFill>
        <p:spPr>
          <a:xfrm>
            <a:off x="364686" y="1265238"/>
            <a:ext cx="3450077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5" t="8967" r="5639"/>
          <a:stretch/>
        </p:blipFill>
        <p:spPr>
          <a:xfrm>
            <a:off x="898086" y="3621088"/>
            <a:ext cx="3007699" cy="273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92B5E-BA24-4F51-9757-1AD3C4F8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60" y="2851270"/>
            <a:ext cx="3905785" cy="147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D4FFE-6F1D-49E1-96BD-BD45F3CDF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223" y="1376363"/>
            <a:ext cx="4550568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3C9DD-D5C3-4CC3-9F27-A1CAFA1F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910" y="4685306"/>
            <a:ext cx="3405550" cy="136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804E1-2A2B-4BEC-BDD5-5A64BDB7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223" y="4437076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Restrictions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31" y="1060984"/>
            <a:ext cx="5656762" cy="1434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7013813" y="2792009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=0.43 !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13" y="2792009"/>
                <a:ext cx="1914525" cy="347596"/>
              </a:xfrm>
              <a:prstGeom prst="rect">
                <a:avLst/>
              </a:prstGeom>
              <a:blipFill>
                <a:blip r:embed="rId4"/>
                <a:stretch>
                  <a:fillRect l="-4459" t="-1929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/>
              <p:nvPr/>
            </p:nvSpPr>
            <p:spPr>
              <a:xfrm>
                <a:off x="8775493" y="2706416"/>
                <a:ext cx="1289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493" y="2706416"/>
                <a:ext cx="12899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A2F08E-684C-47FA-BD98-244B0D492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859" y="3435944"/>
            <a:ext cx="3873267" cy="2689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5F2DE-4780-4A47-8816-300EC3F2E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77" y="1633291"/>
            <a:ext cx="5561763" cy="41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557C-5D8E-45D1-962C-594E1AAD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418602"/>
            <a:ext cx="10774010" cy="46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24" y="23647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0" y="1203952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85379" y="1379479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819D1-57D0-4EA5-BB16-96D26870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08" y="3956669"/>
            <a:ext cx="2233038" cy="122781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965E3F0-D7D7-448B-86D7-45847418D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84" y="5156646"/>
            <a:ext cx="3554561" cy="243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Tesla’s WPT System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15E53C-F807-4D63-B7E8-CE1EB6502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07672"/>
              </p:ext>
            </p:extLst>
          </p:nvPr>
        </p:nvGraphicFramePr>
        <p:xfrm>
          <a:off x="5343202" y="3591750"/>
          <a:ext cx="597328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95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1991095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1991095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75394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8F5A9-EDA7-40CC-A30F-394EB7FB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91" y="1102406"/>
            <a:ext cx="4008277" cy="5276201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9EAE124-626A-491E-A20D-1FB0D35DF4E3}"/>
              </a:ext>
            </a:extLst>
          </p:cNvPr>
          <p:cNvSpPr txBox="1">
            <a:spLocks/>
          </p:cNvSpPr>
          <p:nvPr/>
        </p:nvSpPr>
        <p:spPr>
          <a:xfrm>
            <a:off x="609600" y="3714698"/>
            <a:ext cx="7274237" cy="253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DC-link utilization rate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power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break the restrictions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D0300C-F79E-409F-B955-E1A95D448D67}"/>
              </a:ext>
            </a:extLst>
          </p:cNvPr>
          <p:cNvSpPr txBox="1">
            <a:spLocks/>
          </p:cNvSpPr>
          <p:nvPr/>
        </p:nvSpPr>
        <p:spPr>
          <a:xfrm>
            <a:off x="609600" y="1385863"/>
            <a:ext cx="7274237" cy="81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drives have more than 2 wires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WPT systems have 2 wires input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13291C-74F9-49DE-B027-94C59D939EE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246719" y="2196269"/>
            <a:ext cx="0" cy="2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34EC81B-6101-4836-BC29-8ED303D3FA7E}"/>
              </a:ext>
            </a:extLst>
          </p:cNvPr>
          <p:cNvSpPr txBox="1">
            <a:spLocks/>
          </p:cNvSpPr>
          <p:nvPr/>
        </p:nvSpPr>
        <p:spPr>
          <a:xfrm>
            <a:off x="609600" y="2530864"/>
            <a:ext cx="7274237" cy="81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Multi-phase WPT systems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1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AE6C5-34BC-4686-99D4-1839081B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9" y="1621066"/>
            <a:ext cx="5679883" cy="4081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F6E9D-50B5-4DE9-B48F-71229F7A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99" y="1624977"/>
            <a:ext cx="4586732" cy="40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Challenge- Calculation Burden!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7EF5-B1C0-4EAB-A58C-8A8813FF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10" y="1229616"/>
            <a:ext cx="4094616" cy="501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4FCCA-EB90-4B5D-BE04-05B4EDCF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368" y="2954250"/>
            <a:ext cx="3443339" cy="156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D58D8-83AB-42CC-A2CD-21C3A7C1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09" y="3180179"/>
            <a:ext cx="23145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6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68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269275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6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7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289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 Procedure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blipFill>
                <a:blip r:embed="rId5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</p:cNvCxnSpPr>
          <p:nvPr/>
        </p:nvCxnSpPr>
        <p:spPr>
          <a:xfrm>
            <a:off x="8289927" y="2239404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/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/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/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FD0866-A2A3-48BA-9094-6D04DD2969E7}"/>
              </a:ext>
            </a:extLst>
          </p:cNvPr>
          <p:cNvSpPr/>
          <p:nvPr/>
        </p:nvSpPr>
        <p:spPr>
          <a:xfrm>
            <a:off x="5938839" y="2974113"/>
            <a:ext cx="4475163" cy="964146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66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08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7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295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112A129-FBE9-495B-89D5-D25C6E150FB4}"/>
              </a:ext>
            </a:extLst>
          </p:cNvPr>
          <p:cNvSpPr txBox="1"/>
          <p:nvPr/>
        </p:nvSpPr>
        <p:spPr>
          <a:xfrm>
            <a:off x="-128838" y="872774"/>
            <a:ext cx="2258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Information/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9DA5A-CA3D-4DA5-AA1E-C8CD6AA675A4}"/>
              </a:ext>
            </a:extLst>
          </p:cNvPr>
          <p:cNvSpPr txBox="1"/>
          <p:nvPr/>
        </p:nvSpPr>
        <p:spPr>
          <a:xfrm>
            <a:off x="2106960" y="322133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Transfer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D7324-0E07-4756-9101-C4996CA9648E}"/>
              </a:ext>
            </a:extLst>
          </p:cNvPr>
          <p:cNvSpPr txBox="1"/>
          <p:nvPr/>
        </p:nvSpPr>
        <p:spPr>
          <a:xfrm>
            <a:off x="4187930" y="297398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Slip-Ring Applications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B533E-0B95-4941-8695-74B643DCCCF1}"/>
              </a:ext>
            </a:extLst>
          </p:cNvPr>
          <p:cNvSpPr txBox="1"/>
          <p:nvPr/>
        </p:nvSpPr>
        <p:spPr>
          <a:xfrm>
            <a:off x="6327988" y="279129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Single-Stage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8CD3ED-26FA-47B7-8FE9-6043CAF6069E}"/>
              </a:ext>
            </a:extLst>
          </p:cNvPr>
          <p:cNvSpPr txBox="1"/>
          <p:nvPr/>
        </p:nvSpPr>
        <p:spPr>
          <a:xfrm>
            <a:off x="1137568" y="6733"/>
            <a:ext cx="5812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at Mendeley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/Enes/WPT-Motor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E0506A-1BD3-4162-AE85-609496D7CED4}"/>
              </a:ext>
            </a:extLst>
          </p:cNvPr>
          <p:cNvSpPr txBox="1"/>
          <p:nvPr/>
        </p:nvSpPr>
        <p:spPr>
          <a:xfrm>
            <a:off x="0" y="1796104"/>
            <a:ext cx="20909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Wireless Information and Power Transfer (SWIPT): Recent Advances and Future Challenges 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Resonant Structure for Simultaneous Wireless Power Transfer and Data Telemetry(2012)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Simultaneous Wireless Power and Data Transmission Method for Multi-Output WPT Systems: Analysis, Design, and Experimental Verification (2020)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1FDF82-1D3F-46EA-9AE2-E8F497FFCDCA}"/>
              </a:ext>
            </a:extLst>
          </p:cNvPr>
          <p:cNvSpPr txBox="1"/>
          <p:nvPr/>
        </p:nvSpPr>
        <p:spPr>
          <a:xfrm>
            <a:off x="2009865" y="985464"/>
            <a:ext cx="239952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Omnidirectional Magnetic Resonant Coupling Wireless Power Transfer With Multiple-Receiver System(2018)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Analysis of Wireless Switched Reluctance Motor Drives(2019)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Splitting-Based Wireless Power Transfer and Simultaneous Propulsion Generation to Multiple Micro-Robots(2018)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of Frequency-Selective Wireless Power Transfer for Multiple-Rx Systems(2020)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Frequency-Selective EMI Reduction Method for Tightly Coupled Wireless Power Transfer Systems Using Resonant Frequency Control of a Shielding Coil in Smartphone Application(2020)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 Wireless Power Transfer for Smart Power Distribution in a Miniature-Sized Multiple-Receiver System(2016)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Multifrequency Superposition Methodology to Achieve High Efficiency and Targeted Power Distribution for a Multiload MCRWPT System(2018)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Interference Minimization and Simultaneous Wireless Power Transfer to Multiple Frequency Loads Using Frequency Bifurcation Approach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2B090B-3584-4D85-A051-DE0EDC99FA31}"/>
              </a:ext>
            </a:extLst>
          </p:cNvPr>
          <p:cNvSpPr txBox="1"/>
          <p:nvPr/>
        </p:nvSpPr>
        <p:spPr>
          <a:xfrm>
            <a:off x="4145691" y="967907"/>
            <a:ext cx="225800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Primary-Side Control Method of Wireless Power Transfer for Motor Electric Excitation(2019)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DC Motor Drives with </a:t>
            </a:r>
            <a:r>
              <a:rPr lang="en-US" sz="1000" dirty="0" err="1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Selectability</a:t>
            </a: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Controllability(2017)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Airborne Radar Power Supply With Contactless Transfer of Energy—Part I: Rotating Transformer (2007)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Aerodynamic Fluid Bearings for Translational and Rotating Capacitors in Noncontact Capacitive Power Transfer Systems(2014)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Generator Brushless Field Excitation and Voltage Regulation via Capacitive Coupling Through Journal Bearings(2017)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an Electrical Excited Synchronous Machine by Contactless Energy Transfer to the Rotor(2018)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Rotation-Lightweight Wireless Power Transfer System for Solar Wing Driving(2019)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Power Transfer for Smart Industrial and Home Applications(2019)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Use of the Rotating Rectifier Board as a Capacitive Power Coupler for Brushless Wound Field Synchronous Machines(2022)</a:t>
            </a:r>
            <a:endParaRPr lang="en-US" sz="1000" dirty="0">
              <a:solidFill>
                <a:srgbClr val="004A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63DFD4-372F-4629-9931-8D88858D2F19}"/>
              </a:ext>
            </a:extLst>
          </p:cNvPr>
          <p:cNvSpPr txBox="1"/>
          <p:nvPr/>
        </p:nvSpPr>
        <p:spPr>
          <a:xfrm>
            <a:off x="6268900" y="972269"/>
            <a:ext cx="23170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High-Efficiency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Single-Stage 6.78 MHz Transmitter for Wireless Power Transfer Applications(2019)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Integration of RF Energy Harvesting and Dedicated WPT for Wireless Sensor Networks(2019)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Three-Phase Single-Stage AC–DC Wireless-Power-Transfer Converter With Power Factor Correction and Bus Voltage Control(2020)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Individually Regulated Multiple-Output WPT System With a Single PWM and Single Transformer (2020)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39882-1CAE-4858-917A-C0F630273287}"/>
              </a:ext>
            </a:extLst>
          </p:cNvPr>
          <p:cNvSpPr txBox="1"/>
          <p:nvPr/>
        </p:nvSpPr>
        <p:spPr>
          <a:xfrm>
            <a:off x="9192593" y="249414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Power Transfer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11A11-683D-4033-9EDB-F0B96FFEA165}"/>
              </a:ext>
            </a:extLst>
          </p:cNvPr>
          <p:cNvSpPr txBox="1"/>
          <p:nvPr/>
        </p:nvSpPr>
        <p:spPr>
          <a:xfrm>
            <a:off x="8451196" y="960075"/>
            <a:ext cx="37408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Multifrequency Inductive Power Transfer(2014)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Power Transfer With Concurrent 200-kHz and 6.78-MHz Operation in a Single-Transmitter Device (2016)</a:t>
            </a:r>
            <a:endParaRPr lang="en-US" sz="1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</a:rPr>
              <a:t>Gan-Based Dual-Mode Wireless Power Transfer Using Multifrequency Programmed Pulse Width Modulation 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 Multifrequency Superposition Methodology to Achieve High Efficiency and Targeted Power Distribution for a Multiload MCRWPT System 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Interference Minimization and Simultaneous Wireless Power Transfer to Multiple Frequency Loads Using Frequency Bifurcation Approach(2019)</a:t>
            </a:r>
            <a:endParaRPr lang="en-US" sz="1000" dirty="0">
              <a:solidFill>
                <a:srgbClr val="004A99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 Gallium Nitride (</a:t>
            </a:r>
            <a:r>
              <a:rPr lang="en-US" sz="1000" dirty="0" err="1"/>
              <a:t>GaN</a:t>
            </a:r>
            <a:r>
              <a:rPr lang="en-US" sz="1000" dirty="0"/>
              <a:t>)-Based Single-Inductor Multiple-Output (SIMO) Inverter With Multi-Frequency AC Outputs 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Single-Inductor Multiple-Output (SIMO) Buck Hybrid Converter for Simultaneous Wireless and Wired Power Transfer(2020)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Generalized methodology to generate, amplify and compensate multi-frequency power for a single-inverter-based MF-MR-S-WPT system (2020)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Wireless Power Transfer to Multiple Receivers With Additional Resonant Frequencies and Reduced Power Switches 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Multifrequency and Multiload MCR-WPT System Using Hybrid Modulation Waves SPWM Control Method (2021)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Multi-Frequency Multi-Amplitude Superposition Modulation Method With Phase Shift Optimization for Single Inverter of Wireless Power Transfer System (2021)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Control of a Decoupled Multichannel Wireless Power Transfer System Based on Multilevel Inverters (2022)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Dual-Frequency Three-Dimensional WPT System with Directional Power Transfer Capability at Two Separately Regulated Outputs (2022)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98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60BBE-C867-4633-A253-318CFB992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46" y="4281403"/>
            <a:ext cx="5987754" cy="1976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Single-converter and multi-load</a:t>
            </a:r>
          </a:p>
          <a:p>
            <a:pPr mar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BAC780A-A9F9-4827-8CB8-FF6D798F6183}"/>
              </a:ext>
            </a:extLst>
          </p:cNvPr>
          <p:cNvSpPr txBox="1">
            <a:spLocks/>
          </p:cNvSpPr>
          <p:nvPr/>
        </p:nvSpPr>
        <p:spPr>
          <a:xfrm>
            <a:off x="7289562" y="1095267"/>
            <a:ext cx="4529272" cy="42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Contactless Slip Rings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B38B6B3-7FBB-4163-B883-88E18D292453}"/>
              </a:ext>
            </a:extLst>
          </p:cNvPr>
          <p:cNvSpPr txBox="1">
            <a:spLocks/>
          </p:cNvSpPr>
          <p:nvPr/>
        </p:nvSpPr>
        <p:spPr>
          <a:xfrm>
            <a:off x="108246" y="1852895"/>
            <a:ext cx="7274237" cy="253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power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switching components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DC-link utilization rate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operation for more than one standards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67179-2C1C-452D-91D2-07CB80FD7C53}"/>
              </a:ext>
            </a:extLst>
          </p:cNvPr>
          <p:cNvSpPr/>
          <p:nvPr/>
        </p:nvSpPr>
        <p:spPr>
          <a:xfrm>
            <a:off x="974222" y="341214"/>
            <a:ext cx="1058823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: Merging Concurrent Power Transfer System with Slip Ring Applications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B7B05-BA56-4A1C-AB7F-F1DB1BAF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89" y="1572984"/>
            <a:ext cx="4038245" cy="2532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562EE3-F8F8-4379-BFB2-BAE081496B54}"/>
              </a:ext>
            </a:extLst>
          </p:cNvPr>
          <p:cNvSpPr/>
          <p:nvPr/>
        </p:nvSpPr>
        <p:spPr>
          <a:xfrm>
            <a:off x="259524" y="1249631"/>
            <a:ext cx="37599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Power Transfer </a:t>
            </a:r>
            <a:endParaRPr lang="en-US" sz="2500" dirty="0">
              <a:solidFill>
                <a:srgbClr val="00B05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BAB7CCF2-EF66-4165-81F4-5560B97A7538}"/>
              </a:ext>
            </a:extLst>
          </p:cNvPr>
          <p:cNvSpPr txBox="1">
            <a:spLocks/>
          </p:cNvSpPr>
          <p:nvPr/>
        </p:nvSpPr>
        <p:spPr>
          <a:xfrm>
            <a:off x="7780589" y="4105955"/>
            <a:ext cx="4038246" cy="2185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carbon brushes requiring periodic maintenance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brushless exciters that are not suitable for variable speed drives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latin typeface="+mj-lt"/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" y="1662001"/>
            <a:ext cx="6626738" cy="4439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581024" y="3514917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431284" y="480098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WPT converter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358279" y="3439152"/>
            <a:ext cx="551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motor drive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frequencies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9112572" y="3234701"/>
            <a:ext cx="1259494" cy="251333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274263" y="283681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978557" y="5185953"/>
            <a:ext cx="1261593" cy="316967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682137" y="55185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292483" y="403218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60050" y="3845853"/>
            <a:ext cx="1021176" cy="19436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4018BF-56A1-4E4B-8B8B-19D2200B7678}"/>
              </a:ext>
            </a:extLst>
          </p:cNvPr>
          <p:cNvSpPr/>
          <p:nvPr/>
        </p:nvSpPr>
        <p:spPr>
          <a:xfrm>
            <a:off x="10104050" y="3489611"/>
            <a:ext cx="441417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C41A08-FB5D-4EC7-A443-FDC6027FA9C6}"/>
              </a:ext>
            </a:extLst>
          </p:cNvPr>
          <p:cNvSpPr/>
          <p:nvPr/>
        </p:nvSpPr>
        <p:spPr>
          <a:xfrm>
            <a:off x="7236006" y="2860740"/>
            <a:ext cx="3753132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FCAD1-F87A-4F79-98E0-9EEB1137E740}"/>
              </a:ext>
            </a:extLst>
          </p:cNvPr>
          <p:cNvSpPr/>
          <p:nvPr/>
        </p:nvSpPr>
        <p:spPr>
          <a:xfrm>
            <a:off x="7311788" y="4040218"/>
            <a:ext cx="2296523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C9BA5-29FF-4625-9B08-2A441CB92586}"/>
              </a:ext>
            </a:extLst>
          </p:cNvPr>
          <p:cNvSpPr/>
          <p:nvPr/>
        </p:nvSpPr>
        <p:spPr>
          <a:xfrm>
            <a:off x="9296400" y="3471892"/>
            <a:ext cx="369651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F1F21-87C6-4877-9C65-4588C727D878}"/>
              </a:ext>
            </a:extLst>
          </p:cNvPr>
          <p:cNvSpPr/>
          <p:nvPr/>
        </p:nvSpPr>
        <p:spPr>
          <a:xfrm>
            <a:off x="9666051" y="4811992"/>
            <a:ext cx="142396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C87624-8FA8-4B10-8335-86CE7F060E95}"/>
              </a:ext>
            </a:extLst>
          </p:cNvPr>
          <p:cNvSpPr/>
          <p:nvPr/>
        </p:nvSpPr>
        <p:spPr>
          <a:xfrm>
            <a:off x="6682138" y="5502920"/>
            <a:ext cx="459283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"/>
          <a:stretch/>
        </p:blipFill>
        <p:spPr>
          <a:xfrm>
            <a:off x="127036" y="1571100"/>
            <a:ext cx="6811926" cy="4420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6963575" y="1369978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788552" y="4243994"/>
            <a:ext cx="492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30225" y="1570345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882613" y="293145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9251956" y="1944306"/>
            <a:ext cx="812503" cy="987146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381708" y="2131228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9251955" y="3305413"/>
            <a:ext cx="1" cy="93858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131974" y="3546867"/>
            <a:ext cx="130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longer required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675CB-FDB7-4BF6-A107-29E518CC598A}"/>
              </a:ext>
            </a:extLst>
          </p:cNvPr>
          <p:cNvSpPr/>
          <p:nvPr/>
        </p:nvSpPr>
        <p:spPr>
          <a:xfrm>
            <a:off x="6963574" y="2931452"/>
            <a:ext cx="4576763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1115B4-0BC8-4BB4-ADFA-14F6F079731B}"/>
              </a:ext>
            </a:extLst>
          </p:cNvPr>
          <p:cNvSpPr/>
          <p:nvPr/>
        </p:nvSpPr>
        <p:spPr>
          <a:xfrm>
            <a:off x="9845880" y="1570345"/>
            <a:ext cx="437158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7823FF-BFCD-40B0-8747-0635EF802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698" y="4628179"/>
            <a:ext cx="3406924" cy="17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E67179-2C1C-452D-91D2-07CB80FD7C53}"/>
              </a:ext>
            </a:extLst>
          </p:cNvPr>
          <p:cNvSpPr/>
          <p:nvPr/>
        </p:nvSpPr>
        <p:spPr>
          <a:xfrm>
            <a:off x="974222" y="261615"/>
            <a:ext cx="1058823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Challenge: Independent Control of Motor and Contactless Slip Ring Power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BEF0F17-3A15-4DAD-AD3E-EB90E08B6F13}"/>
              </a:ext>
            </a:extLst>
          </p:cNvPr>
          <p:cNvSpPr txBox="1">
            <a:spLocks/>
          </p:cNvSpPr>
          <p:nvPr/>
        </p:nvSpPr>
        <p:spPr>
          <a:xfrm>
            <a:off x="179460" y="1159145"/>
            <a:ext cx="2506767" cy="183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Motor: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motor 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motor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13E73B1-05CF-4AD3-BC9B-97DBB8877EAA}"/>
              </a:ext>
            </a:extLst>
          </p:cNvPr>
          <p:cNvSpPr txBox="1">
            <a:spLocks/>
          </p:cNvSpPr>
          <p:nvPr/>
        </p:nvSpPr>
        <p:spPr>
          <a:xfrm>
            <a:off x="150974" y="2897752"/>
            <a:ext cx="5070506" cy="286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Control: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Width Modulation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Unipolar 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Bipolar 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DPWM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3104A3-EFB7-4271-9335-B4EEF7C8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73" y="3213497"/>
            <a:ext cx="2798956" cy="2099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33399-E5DD-4266-978B-23656DE6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599" y="1471271"/>
            <a:ext cx="2882742" cy="1426481"/>
          </a:xfrm>
          <a:prstGeom prst="rect">
            <a:avLst/>
          </a:prstGeo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749D8F6-5B15-4028-9335-67FC43048A69}"/>
              </a:ext>
            </a:extLst>
          </p:cNvPr>
          <p:cNvSpPr txBox="1">
            <a:spLocks/>
          </p:cNvSpPr>
          <p:nvPr/>
        </p:nvSpPr>
        <p:spPr>
          <a:xfrm>
            <a:off x="7142857" y="1024636"/>
            <a:ext cx="4419604" cy="428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WPT: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 (Primary Side)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Duty Cycle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Shift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Frequency Control</a:t>
            </a:r>
          </a:p>
          <a:p>
            <a:pPr marL="400050" lvl="1" indent="0" fontAlgn="auto">
              <a:spcAft>
                <a:spcPts val="0"/>
              </a:spcAft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(Secondary Side)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active converter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rectifier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EB87C5-66FD-461A-8637-F0488ABF9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8510895" y="4477467"/>
            <a:ext cx="2334429" cy="18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96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425" y="1848815"/>
            <a:ext cx="4157126" cy="99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8"/>
          <a:stretch/>
        </p:blipFill>
        <p:spPr>
          <a:xfrm>
            <a:off x="5007663" y="1189432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1" r="5506"/>
          <a:stretch/>
        </p:blipFill>
        <p:spPr>
          <a:xfrm>
            <a:off x="5838825" y="4090015"/>
            <a:ext cx="4791655" cy="219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1186-6F83-452C-8B8A-F6B4A55BA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4" y="3880023"/>
            <a:ext cx="4090903" cy="202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/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3013</Words>
  <Application>Microsoft Office PowerPoint</Application>
  <PresentationFormat>Widescreen</PresentationFormat>
  <Paragraphs>448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1_Baslik</vt:lpstr>
      <vt:lpstr>PowerPoint Presentation</vt:lpstr>
      <vt:lpstr>Wireless Power Transfer</vt:lpstr>
      <vt:lpstr> Inductive Power Transfer System</vt:lpstr>
      <vt:lpstr>PowerPoint Presentation</vt:lpstr>
      <vt:lpstr>PowerPoint Presentation</vt:lpstr>
      <vt:lpstr>Conventional Inductive Power Transfer Based Contactless Slip Ring</vt:lpstr>
      <vt:lpstr>Proposed Inductive Power Transfer Based Contactless Slip Ring</vt:lpstr>
      <vt:lpstr>PowerPoint Presentation</vt:lpstr>
      <vt:lpstr>DC Motor Drives</vt:lpstr>
      <vt:lpstr>Control Method</vt:lpstr>
      <vt:lpstr>Concurrent Operation</vt:lpstr>
      <vt:lpstr>AC Motor Drives</vt:lpstr>
      <vt:lpstr>Carrier Phase Shift</vt:lpstr>
      <vt:lpstr> Primary Side Voltage Control</vt:lpstr>
      <vt:lpstr>Output Voltage Regulation</vt:lpstr>
      <vt:lpstr>Low-frequency Ripple at the Output Voltage</vt:lpstr>
      <vt:lpstr>Real-time algorithm</vt:lpstr>
      <vt:lpstr>Restrictions</vt:lpstr>
      <vt:lpstr>Experimental Validation</vt:lpstr>
      <vt:lpstr>Future Works</vt:lpstr>
      <vt:lpstr>Future Works</vt:lpstr>
      <vt:lpstr>Challenge- Calculation Burden!</vt:lpstr>
      <vt:lpstr>PowerPoint Presentation</vt:lpstr>
      <vt:lpstr>Compensation Topologies</vt:lpstr>
      <vt:lpstr>Zero Voltage Switching</vt:lpstr>
      <vt:lpstr>Bifurcation Phenomenon</vt:lpstr>
      <vt:lpstr>Wireless Power Transfer System Design Procedure</vt:lpstr>
      <vt:lpstr>Wireless Power Transfer System Design</vt:lpstr>
      <vt:lpstr>Wireless Power Transfer System Design</vt:lpstr>
      <vt:lpstr>Wireless Power Transfer System Design</vt:lpstr>
      <vt:lpstr>Experimental Results- WPT System Validation</vt:lpstr>
      <vt:lpstr>Wireless Power Transfer System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2022-10-20T07:49:57Z</dcterms:modified>
</cp:coreProperties>
</file>